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461" r:id="rId2"/>
    <p:sldId id="347" r:id="rId3"/>
    <p:sldId id="348" r:id="rId4"/>
    <p:sldId id="349" r:id="rId5"/>
    <p:sldId id="412" r:id="rId6"/>
    <p:sldId id="413" r:id="rId7"/>
    <p:sldId id="414" r:id="rId8"/>
    <p:sldId id="415" r:id="rId9"/>
    <p:sldId id="416" r:id="rId10"/>
    <p:sldId id="350" r:id="rId11"/>
    <p:sldId id="418" r:id="rId12"/>
    <p:sldId id="426" r:id="rId13"/>
    <p:sldId id="409" r:id="rId14"/>
    <p:sldId id="428" r:id="rId15"/>
    <p:sldId id="429" r:id="rId16"/>
    <p:sldId id="431" r:id="rId17"/>
    <p:sldId id="432" r:id="rId18"/>
    <p:sldId id="433" r:id="rId19"/>
    <p:sldId id="436" r:id="rId20"/>
    <p:sldId id="437" r:id="rId21"/>
    <p:sldId id="438" r:id="rId22"/>
    <p:sldId id="439" r:id="rId23"/>
    <p:sldId id="440" r:id="rId24"/>
    <p:sldId id="441" r:id="rId25"/>
    <p:sldId id="454" r:id="rId26"/>
    <p:sldId id="455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6" r:id="rId38"/>
    <p:sldId id="457" r:id="rId39"/>
    <p:sldId id="458" r:id="rId40"/>
    <p:sldId id="459" r:id="rId41"/>
    <p:sldId id="460" r:id="rId42"/>
    <p:sldId id="343" r:id="rId43"/>
    <p:sldId id="362" r:id="rId44"/>
    <p:sldId id="420" r:id="rId45"/>
    <p:sldId id="421" r:id="rId46"/>
    <p:sldId id="423" r:id="rId47"/>
    <p:sldId id="424" r:id="rId48"/>
    <p:sldId id="425" r:id="rId49"/>
    <p:sldId id="427" r:id="rId50"/>
    <p:sldId id="342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1/21/2012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E655324-E595-44E5-B0EA-415C209D91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6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1/21/2012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-eye-network.com/newsletters/ben/2235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versostrange.com/2011/08/11/himba-colours-differently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</a:t>
            </a:r>
            <a:r>
              <a:rPr lang="en-US" dirty="0" err="1" smtClean="0"/>
              <a:t>Maciejewski</a:t>
            </a:r>
            <a:endParaRPr lang="en-US" dirty="0" smtClean="0"/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Visual Perception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849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43740" y="2450068"/>
            <a:ext cx="609600" cy="609600"/>
          </a:xfrm>
          <a:prstGeom prst="rect">
            <a:avLst/>
          </a:prstGeom>
          <a:solidFill>
            <a:srgbClr val="F3B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5853740" y="2450067"/>
            <a:ext cx="609600" cy="609600"/>
          </a:xfrm>
          <a:prstGeom prst="triangle">
            <a:avLst/>
          </a:prstGeom>
          <a:solidFill>
            <a:srgbClr val="F11D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5548940" y="3059667"/>
            <a:ext cx="609600" cy="609600"/>
          </a:xfrm>
          <a:prstGeom prst="triangle">
            <a:avLst/>
          </a:prstGeom>
          <a:solidFill>
            <a:srgbClr val="B8B3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6158540" y="3059667"/>
            <a:ext cx="609600" cy="609600"/>
          </a:xfrm>
          <a:prstGeom prst="triangle">
            <a:avLst/>
          </a:prstGeom>
          <a:solidFill>
            <a:srgbClr val="FF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5244140" y="3669267"/>
            <a:ext cx="609600" cy="609600"/>
          </a:xfrm>
          <a:prstGeom prst="triangle">
            <a:avLst/>
          </a:prstGeom>
          <a:solidFill>
            <a:srgbClr val="01A0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5853740" y="3669267"/>
            <a:ext cx="609600" cy="609600"/>
          </a:xfrm>
          <a:prstGeom prst="triangle">
            <a:avLst/>
          </a:prstGeom>
          <a:solidFill>
            <a:srgbClr val="B3DC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6463340" y="3669267"/>
            <a:ext cx="609600" cy="609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0800000">
            <a:off x="5548940" y="3669267"/>
            <a:ext cx="609600" cy="609600"/>
          </a:xfrm>
          <a:prstGeom prst="triangle">
            <a:avLst/>
          </a:prstGeom>
          <a:solidFill>
            <a:srgbClr val="80D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6158540" y="3669267"/>
            <a:ext cx="609600" cy="609600"/>
          </a:xfrm>
          <a:prstGeom prst="triangle">
            <a:avLst/>
          </a:prstGeom>
          <a:solidFill>
            <a:srgbClr val="FFFF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0800000">
            <a:off x="5853740" y="3059667"/>
            <a:ext cx="609600" cy="609600"/>
          </a:xfrm>
          <a:prstGeom prst="triangle">
            <a:avLst/>
          </a:prstGeom>
          <a:solidFill>
            <a:srgbClr val="F782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53340" y="2450068"/>
            <a:ext cx="609600" cy="609600"/>
          </a:xfrm>
          <a:prstGeom prst="rect">
            <a:avLst/>
          </a:prstGeom>
          <a:solidFill>
            <a:srgbClr val="B3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62940" y="2450068"/>
            <a:ext cx="609600" cy="6096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43740" y="3059668"/>
            <a:ext cx="609600" cy="609600"/>
          </a:xfrm>
          <a:prstGeom prst="rect">
            <a:avLst/>
          </a:prstGeom>
          <a:solidFill>
            <a:srgbClr val="F3E6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53340" y="3059668"/>
            <a:ext cx="609600" cy="609600"/>
          </a:xfrm>
          <a:prstGeom prst="rect">
            <a:avLst/>
          </a:prstGeom>
          <a:solidFill>
            <a:srgbClr val="B3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62940" y="3059668"/>
            <a:ext cx="609600" cy="609600"/>
          </a:xfrm>
          <a:prstGeom prst="rect">
            <a:avLst/>
          </a:prstGeom>
          <a:solidFill>
            <a:srgbClr val="3763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43740" y="3669268"/>
            <a:ext cx="609600" cy="609600"/>
          </a:xfrm>
          <a:prstGeom prst="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53340" y="3669268"/>
            <a:ext cx="609600" cy="609600"/>
          </a:xfrm>
          <a:prstGeom prst="rect">
            <a:avLst/>
          </a:prstGeom>
          <a:solidFill>
            <a:srgbClr val="B4D3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62940" y="3669268"/>
            <a:ext cx="609600" cy="609600"/>
          </a:xfrm>
          <a:prstGeom prst="rect">
            <a:avLst/>
          </a:prstGeom>
          <a:solidFill>
            <a:srgbClr val="509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786440" y="3326368"/>
            <a:ext cx="2209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91340" y="4431268"/>
            <a:ext cx="2286000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4520240" y="2716768"/>
            <a:ext cx="22098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091740" y="4429680"/>
            <a:ext cx="2286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V="1">
            <a:off x="5701340" y="2678668"/>
            <a:ext cx="21336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72540" y="45074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1434140" y="21452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6996740" y="44312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5625140" y="20690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6387140" y="20690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M. A. Harrower and C. A. Brewer, “ColorBrewer.org: An online tool for selecting color schemes for maps," </a:t>
            </a:r>
            <a:r>
              <a:rPr lang="en-US" sz="1000" i="1" dirty="0" smtClean="0"/>
              <a:t>The </a:t>
            </a:r>
            <a:r>
              <a:rPr lang="en-US" sz="1000" i="1" dirty="0" err="1" smtClean="0"/>
              <a:t>Catrtographic</a:t>
            </a:r>
            <a:r>
              <a:rPr lang="en-US" sz="1000" i="1" dirty="0" smtClean="0"/>
              <a:t> Journal</a:t>
            </a:r>
            <a:r>
              <a:rPr lang="en-US" sz="1000" dirty="0" smtClean="0"/>
              <a:t>, vol. 40, no. 1, pp. 27-37, 2003.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925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010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blue in large regions, not thin lines</a:t>
            </a:r>
          </a:p>
          <a:p>
            <a:r>
              <a:rPr lang="en-US" dirty="0" smtClean="0"/>
              <a:t>Use red and green in the center of the field of view (edges of retina not sensitive to these)</a:t>
            </a:r>
          </a:p>
          <a:p>
            <a:r>
              <a:rPr lang="en-US" dirty="0" smtClean="0"/>
              <a:t>Use black, white and yellow in the periphery</a:t>
            </a:r>
          </a:p>
          <a:p>
            <a:r>
              <a:rPr lang="en-US" dirty="0" smtClean="0"/>
              <a:t>Use adjacent colors that vary in hue and value</a:t>
            </a:r>
          </a:p>
          <a:p>
            <a:r>
              <a:rPr lang="en-US" dirty="0" smtClean="0"/>
              <a:t>For large regions, don’t use highly saturated colors (try pastels)</a:t>
            </a:r>
          </a:p>
          <a:p>
            <a:r>
              <a:rPr lang="en-US" dirty="0" smtClean="0"/>
              <a:t>Do not use adjacent colors that vary in amount of blue</a:t>
            </a:r>
          </a:p>
          <a:p>
            <a:r>
              <a:rPr lang="en-US" dirty="0" smtClean="0"/>
              <a:t>Don’t use high saturation, spectrally extreme colors, together, this can cause after imaging</a:t>
            </a:r>
          </a:p>
          <a:p>
            <a:r>
              <a:rPr lang="en-US" dirty="0" smtClean="0"/>
              <a:t>Use color for grouping and search</a:t>
            </a:r>
          </a:p>
          <a:p>
            <a:r>
              <a:rPr lang="en-US" dirty="0" smtClean="0"/>
              <a:t>Beware effects from adjacent color regions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Lecture: http</a:t>
            </a:r>
            <a:r>
              <a:rPr lang="en-US" sz="1000" dirty="0"/>
              <a:t>://www.cc.gatech.edu/~stasko/7450/Notes/perception.pdf</a:t>
            </a:r>
          </a:p>
        </p:txBody>
      </p:sp>
    </p:spTree>
    <p:extLst>
      <p:ext uri="{BB962C8B-B14F-4D97-AF65-F5344CB8AC3E}">
        <p14:creationId xmlns:p14="http://schemas.microsoft.com/office/powerpoint/2010/main" val="22017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71713"/>
            <a:ext cx="3586843" cy="15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Lecture: http://www.cc.gatech.edu/~stasko/7450/Notes/perception.pdf</a:t>
            </a:r>
            <a:endParaRPr lang="en-US" sz="1000" dirty="0"/>
          </a:p>
        </p:txBody>
      </p:sp>
      <p:pic>
        <p:nvPicPr>
          <p:cNvPr id="6" name="Picture 3" descr="red-bl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83" t="-11674" b="14558"/>
          <a:stretch>
            <a:fillRect/>
          </a:stretch>
        </p:blipFill>
        <p:spPr>
          <a:xfrm>
            <a:off x="3505200" y="1383889"/>
            <a:ext cx="5410200" cy="41787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9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Not to Use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http://www.thedailyshow.com/video/index.jhtml?videoId=156230&amp;title=full-color-coverage</a:t>
            </a:r>
          </a:p>
        </p:txBody>
      </p:sp>
    </p:spTree>
    <p:extLst>
      <p:ext uri="{BB962C8B-B14F-4D97-AF65-F5344CB8AC3E}">
        <p14:creationId xmlns:p14="http://schemas.microsoft.com/office/powerpoint/2010/main" val="34765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/>
              <a:t>Dominant Wavelength: </a:t>
            </a:r>
          </a:p>
          <a:p>
            <a:pPr lvl="1"/>
            <a:r>
              <a:rPr lang="en-US" sz="2200"/>
              <a:t>The wavelength of color we “see” when viewing light</a:t>
            </a:r>
          </a:p>
          <a:p>
            <a:r>
              <a:rPr lang="en-US" sz="3300"/>
              <a:t> </a:t>
            </a:r>
            <a:r>
              <a:rPr lang="en-US" sz="2500"/>
              <a:t>Excitation Purity:</a:t>
            </a:r>
          </a:p>
          <a:p>
            <a:pPr lvl="1"/>
            <a:r>
              <a:rPr lang="en-US" sz="2200"/>
              <a:t>Proportion of pure light of the dominant wavelength and of white light needed to define the color</a:t>
            </a:r>
          </a:p>
          <a:p>
            <a:r>
              <a:rPr lang="en-US" sz="3300"/>
              <a:t> </a:t>
            </a:r>
            <a:r>
              <a:rPr lang="en-US" sz="2500"/>
              <a:t>Luminance: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The amount/intensity of light</a:t>
            </a:r>
          </a:p>
        </p:txBody>
      </p:sp>
    </p:spTree>
    <p:extLst>
      <p:ext uri="{BB962C8B-B14F-4D97-AF65-F5344CB8AC3E}">
        <p14:creationId xmlns:p14="http://schemas.microsoft.com/office/powerpoint/2010/main" val="11638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500"/>
              <a:t>Hue: 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What we usually call “color” of the light</a:t>
            </a:r>
          </a:p>
          <a:p>
            <a:pPr>
              <a:lnSpc>
                <a:spcPct val="80000"/>
              </a:lnSpc>
            </a:pPr>
            <a:r>
              <a:rPr lang="en-US" sz="2500"/>
              <a:t> Saturation (chroma)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Amount of white mixed in the color 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“Saturated” color has no white in it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Saturation of white is 0%</a:t>
            </a:r>
          </a:p>
          <a:p>
            <a:pPr>
              <a:lnSpc>
                <a:spcPct val="80000"/>
              </a:lnSpc>
            </a:pPr>
            <a:r>
              <a:rPr lang="en-US" sz="2500"/>
              <a:t> Intensity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Lightness for reflecting objects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Brightness for self- luminous objects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Is proportional to energy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May be reduced by adding water to the color</a:t>
            </a:r>
          </a:p>
          <a:p>
            <a:pPr>
              <a:lnSpc>
                <a:spcPct val="80000"/>
              </a:lnSpc>
            </a:pPr>
            <a:r>
              <a:rPr lang="en-US" sz="2500"/>
              <a:t> Artists use hue, saturation and intensity to describe colors.</a:t>
            </a:r>
          </a:p>
        </p:txBody>
      </p:sp>
    </p:spTree>
    <p:extLst>
      <p:ext uri="{BB962C8B-B14F-4D97-AF65-F5344CB8AC3E}">
        <p14:creationId xmlns:p14="http://schemas.microsoft.com/office/powerpoint/2010/main" val="256324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The “Trichromatic Theory” of Color Perception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Light has no color</a:t>
            </a:r>
          </a:p>
          <a:p>
            <a:r>
              <a:rPr lang="en-US" sz="2800"/>
              <a:t>Color is a perceptual phenomenon</a:t>
            </a:r>
          </a:p>
          <a:p>
            <a:r>
              <a:rPr lang="en-US" sz="2800"/>
              <a:t>The trichromatic theory:</a:t>
            </a:r>
          </a:p>
          <a:p>
            <a:pPr lvl="1"/>
            <a:r>
              <a:rPr lang="en-US" sz="2400"/>
              <a:t>The human retina has three kinds of color sensors (the “cones”), with peak sensitivity to red (R), green (G), or blue (B) lights.</a:t>
            </a:r>
          </a:p>
          <a:p>
            <a:pPr lvl="1"/>
            <a:r>
              <a:rPr lang="en-US" sz="2400"/>
              <a:t>Cones are active when there is enough light</a:t>
            </a:r>
          </a:p>
          <a:p>
            <a:pPr lvl="1"/>
            <a:r>
              <a:rPr lang="en-US" sz="2400"/>
              <a:t>Rods operate in the dark. </a:t>
            </a:r>
          </a:p>
          <a:p>
            <a:pPr lvl="1"/>
            <a:r>
              <a:rPr lang="en-US" sz="2400"/>
              <a:t>There is no color perception in darkness.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8578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Opponent Color Theory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900"/>
              <a:t>Certain phenomena can not be explained by trichromatic color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Why don’t we see reddish greens or yellowish blues ?</a:t>
            </a:r>
          </a:p>
          <a:p>
            <a:pPr>
              <a:lnSpc>
                <a:spcPct val="80000"/>
              </a:lnSpc>
            </a:pPr>
            <a:r>
              <a:rPr lang="en-US" sz="2500"/>
              <a:t>Neural processing of trichromatic values yields 2 major opponent color classes</a:t>
            </a:r>
          </a:p>
          <a:p>
            <a:pPr>
              <a:lnSpc>
                <a:spcPct val="80000"/>
              </a:lnSpc>
            </a:pPr>
            <a:r>
              <a:rPr lang="en-US" sz="2900"/>
              <a:t>Spectrally opponent processes (channels)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Red/Green Channel: difference of the red and green cone signals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Yellow/Blue Channel: difference of the blue cones and the sum of red+green</a:t>
            </a:r>
          </a:p>
          <a:p>
            <a:pPr>
              <a:lnSpc>
                <a:spcPct val="80000"/>
              </a:lnSpc>
            </a:pPr>
            <a:endParaRPr lang="en-US" sz="280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05490"/>
            <a:ext cx="80375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1878, the physiologist </a:t>
            </a:r>
            <a:r>
              <a:rPr lang="en-US" sz="1000" dirty="0" err="1" smtClean="0"/>
              <a:t>Ewald</a:t>
            </a:r>
            <a:r>
              <a:rPr lang="en-US" sz="1000" dirty="0" smtClean="0"/>
              <a:t> </a:t>
            </a:r>
            <a:r>
              <a:rPr lang="en-US" sz="1000" dirty="0" err="1" smtClean="0"/>
              <a:t>Hering</a:t>
            </a:r>
            <a:r>
              <a:rPr lang="en-US" sz="1000" dirty="0" smtClean="0"/>
              <a:t> published his On the Theory of Sensibility to Light in Vienna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572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Opponent Color Theory (cont.)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Luminance : Spectrally non-opponent process (black vs. white)</a:t>
            </a:r>
          </a:p>
          <a:p>
            <a:pPr lvl="1">
              <a:lnSpc>
                <a:spcPct val="90000"/>
              </a:lnSpc>
            </a:pPr>
            <a:r>
              <a:rPr lang="en-US"/>
              <a:t>based on input from all cones</a:t>
            </a:r>
          </a:p>
          <a:p>
            <a:pPr lvl="1">
              <a:lnSpc>
                <a:spcPct val="90000"/>
              </a:lnSpc>
            </a:pPr>
            <a:r>
              <a:rPr lang="en-US"/>
              <a:t>Greater sensitivity to luminance than chrominance</a:t>
            </a:r>
          </a:p>
          <a:p>
            <a:pPr lvl="1">
              <a:lnSpc>
                <a:spcPct val="90000"/>
              </a:lnSpc>
            </a:pPr>
            <a:r>
              <a:rPr lang="en-US"/>
              <a:t>Greatest bandwidth for conveying information</a:t>
            </a:r>
          </a:p>
          <a:p>
            <a:pPr lvl="1">
              <a:lnSpc>
                <a:spcPct val="90000"/>
              </a:lnSpc>
            </a:pPr>
            <a:r>
              <a:rPr lang="en-US"/>
              <a:t>Chrominance sensitivity decreases with low luminance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RGB Color Space</a:t>
            </a:r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4325" y="1981200"/>
            <a:ext cx="650875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12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Results from research on visual attention can be used to assign visual features to data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One of the key components of visually representing data is choosing the appropriate color scale</a:t>
            </a:r>
          </a:p>
          <a:p>
            <a:r>
              <a:rPr lang="en-US" dirty="0" smtClean="0"/>
              <a:t>There is no “best” color scale</a:t>
            </a:r>
          </a:p>
          <a:p>
            <a:r>
              <a:rPr lang="en-US" dirty="0"/>
              <a:t>Choice depends </a:t>
            </a:r>
            <a:r>
              <a:rPr lang="en-US" dirty="0" smtClean="0"/>
              <a:t>on</a:t>
            </a:r>
            <a:r>
              <a:rPr lang="en-US" baseline="30000" dirty="0" smtClean="0"/>
              <a:t>1,2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problem domain</a:t>
            </a:r>
          </a:p>
          <a:p>
            <a:pPr lvl="1"/>
            <a:r>
              <a:rPr lang="en-US" dirty="0" smtClean="0"/>
              <a:t>visual representation</a:t>
            </a:r>
          </a:p>
          <a:p>
            <a:pPr lvl="1"/>
            <a:r>
              <a:rPr lang="en-US" dirty="0" smtClean="0"/>
              <a:t>Questions the analyst is asking of the data</a:t>
            </a:r>
          </a:p>
          <a:p>
            <a:r>
              <a:rPr lang="en-US" dirty="0" smtClean="0"/>
              <a:t>While there is no “best” choice, there are design principles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172200"/>
            <a:ext cx="8037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1 - </a:t>
            </a:r>
            <a:r>
              <a:rPr lang="en-US" sz="1000" dirty="0" smtClean="0"/>
              <a:t>H. </a:t>
            </a:r>
            <a:r>
              <a:rPr lang="en-US" sz="1000" dirty="0" err="1" smtClean="0"/>
              <a:t>Levkowitz</a:t>
            </a:r>
            <a:r>
              <a:rPr lang="en-US" sz="1000" dirty="0" smtClean="0"/>
              <a:t> and G. T. Herman, "Color scales for image data," IEEE Computer Graphics and Applications, vol. 12, pp. 72-80, 1992</a:t>
            </a:r>
          </a:p>
          <a:p>
            <a:pPr eaLnBrk="1" hangingPunct="1"/>
            <a:r>
              <a:rPr lang="en-US" sz="1000" dirty="0" smtClean="0"/>
              <a:t>2 - P. </a:t>
            </a:r>
            <a:r>
              <a:rPr lang="en-US" sz="1000" dirty="0" err="1" smtClean="0"/>
              <a:t>Rheingans</a:t>
            </a:r>
            <a:r>
              <a:rPr lang="en-US" sz="1000" dirty="0" smtClean="0"/>
              <a:t>, "Task-based color scale design," Proceedings of Applied Image and Pattern Recognition, pp. 35-43, 1999.</a:t>
            </a:r>
          </a:p>
          <a:p>
            <a:pPr eaLnBrk="1" hangingPunct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57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RGB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1" r="10719"/>
          <a:stretch>
            <a:fillRect/>
          </a:stretch>
        </p:blipFill>
        <p:spPr bwMode="auto">
          <a:xfrm>
            <a:off x="4724400" y="2133600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1638300"/>
            <a:ext cx="3352800" cy="39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 Not Produce All Colors</a:t>
            </a:r>
          </a:p>
          <a:p>
            <a:pPr lvl="1"/>
            <a:r>
              <a:rPr lang="en-US" sz="2400" dirty="0"/>
              <a:t>Why do painters need more than RGBs on their color palette?</a:t>
            </a:r>
          </a:p>
          <a:p>
            <a:pPr lvl="1"/>
            <a:r>
              <a:rPr lang="en-US" sz="2400" dirty="0"/>
              <a:t>In order to match all the wavelengths of the visible spectrum, a negative amount of paint might be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CMYK:  Subtractive Colors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Hardcopy devices, such as inkjet plotters, deposit colored pigments (CMY, or CMYK, or CMYK + lightC + lightM) onto paper.</a:t>
            </a:r>
          </a:p>
          <a:p>
            <a:r>
              <a:rPr lang="en-US" sz="2800"/>
              <a:t>These pigments absorb their complementary color from the reflected white light</a:t>
            </a:r>
          </a:p>
          <a:p>
            <a:r>
              <a:rPr lang="en-US" sz="2800"/>
              <a:t>In contrast, think of additive colors as adding color to blackness.</a:t>
            </a:r>
          </a:p>
        </p:txBody>
      </p:sp>
    </p:spTree>
    <p:extLst>
      <p:ext uri="{BB962C8B-B14F-4D97-AF65-F5344CB8AC3E}">
        <p14:creationId xmlns:p14="http://schemas.microsoft.com/office/powerpoint/2010/main" val="35830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Additive and Subtractive Colors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Cyan, Magenta and Yellow are the complements of Red, Green and Blue respectively. </a:t>
            </a:r>
          </a:p>
          <a:p>
            <a:pPr>
              <a:lnSpc>
                <a:spcPct val="90000"/>
              </a:lnSpc>
            </a:pPr>
            <a:r>
              <a:rPr lang="en-US" sz="2800"/>
              <a:t>For example, cyan subtracts red from white, C=W-R (Subtractive Equation)</a:t>
            </a:r>
          </a:p>
          <a:p>
            <a:pPr>
              <a:lnSpc>
                <a:spcPct val="90000"/>
              </a:lnSpc>
            </a:pPr>
            <a:r>
              <a:rPr lang="en-US" sz="2800"/>
              <a:t>Since W=R+G+B, it must be that C=G+B (additive equation).</a:t>
            </a:r>
          </a:p>
          <a:p>
            <a:pPr>
              <a:lnSpc>
                <a:spcPct val="90000"/>
              </a:lnSpc>
            </a:pPr>
            <a:r>
              <a:rPr lang="en-US" sz="2800"/>
              <a:t>Similarly, we have M=W-G, M=R+B, and Y=W-B, Y=R+G</a:t>
            </a:r>
          </a:p>
        </p:txBody>
      </p:sp>
    </p:spTree>
    <p:extLst>
      <p:ext uri="{BB962C8B-B14F-4D97-AF65-F5344CB8AC3E}">
        <p14:creationId xmlns:p14="http://schemas.microsoft.com/office/powerpoint/2010/main" val="151145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Models &amp; Color Spaces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specify colors by the mixture of three fixed primaries</a:t>
            </a:r>
          </a:p>
          <a:p>
            <a:r>
              <a:rPr lang="en-US"/>
              <a:t>RGB is a good candidate, but negative weights are awkward</a:t>
            </a:r>
          </a:p>
          <a:p>
            <a:r>
              <a:rPr lang="en-US"/>
              <a:t>A synthetic set of standard primaries, XYZ, were created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CIE Chromaticity Space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19338"/>
            <a:ext cx="4286250" cy="347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600200"/>
            <a:ext cx="4343400" cy="325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CIE stands for the Commission</a:t>
            </a:r>
            <a:br>
              <a:rPr lang="en-US" sz="2800" dirty="0"/>
            </a:br>
            <a:r>
              <a:rPr lang="en-US" sz="2800" dirty="0" err="1"/>
              <a:t>Internationale</a:t>
            </a:r>
            <a:r>
              <a:rPr lang="en-US" sz="2800" dirty="0"/>
              <a:t> de </a:t>
            </a:r>
            <a:r>
              <a:rPr lang="en-US" sz="2800" dirty="0" err="1"/>
              <a:t>l’Eclairage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The “standard primaries” XYZ are defined by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How they can be combined to match ANY visible color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Not by their spectral density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el-GR" dirty="0">
                <a:cs typeface="Tahoma" charset="0"/>
              </a:rPr>
              <a:t>λ</a:t>
            </a:r>
            <a:r>
              <a:rPr lang="en-US" dirty="0">
                <a:cs typeface="Tahoma" charset="0"/>
              </a:rPr>
              <a:t>) to XYZ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Given the spectral energy density of P(</a:t>
            </a:r>
            <a:r>
              <a:rPr lang="el-GR" sz="2800" dirty="0">
                <a:cs typeface="Tahoma" charset="0"/>
              </a:rPr>
              <a:t>λ</a:t>
            </a:r>
            <a:r>
              <a:rPr lang="en-US" sz="2800" dirty="0">
                <a:cs typeface="Tahoma" charset="0"/>
              </a:rPr>
              <a:t>) of a color, the amounts of X, Y, and Z primaries needed to match the color are simply:</a:t>
            </a: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cs typeface="Tahoma" charset="0"/>
              </a:rPr>
              <a:t>The value of k depends on the device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cs typeface="Tahoma" charset="0"/>
              </a:rPr>
              <a:t>X, Y, Z are numbers (&gt;=0)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cs typeface="Tahoma" charset="0"/>
              </a:rPr>
              <a:t>For a given Color C, we have C = </a:t>
            </a:r>
            <a:r>
              <a:rPr lang="en-US" sz="2800" i="1" dirty="0">
                <a:cs typeface="Tahoma" charset="0"/>
              </a:rPr>
              <a:t>X</a:t>
            </a:r>
            <a:r>
              <a:rPr lang="en-US" sz="2800" dirty="0">
                <a:cs typeface="Tahoma" charset="0"/>
              </a:rPr>
              <a:t>*X+</a:t>
            </a:r>
            <a:r>
              <a:rPr lang="en-US" sz="2800" i="1" dirty="0">
                <a:cs typeface="Tahoma" charset="0"/>
              </a:rPr>
              <a:t>Y</a:t>
            </a:r>
            <a:r>
              <a:rPr lang="en-US" sz="2800" dirty="0">
                <a:cs typeface="Tahoma" charset="0"/>
              </a:rPr>
              <a:t>*Y+</a:t>
            </a:r>
            <a:r>
              <a:rPr lang="en-US" sz="2800" i="1" dirty="0">
                <a:cs typeface="Tahoma" charset="0"/>
              </a:rPr>
              <a:t>Z</a:t>
            </a:r>
            <a:r>
              <a:rPr lang="en-US" sz="2800" dirty="0">
                <a:cs typeface="Tahoma" charset="0"/>
              </a:rPr>
              <a:t>*Z, where C, X, Y, Z can be thought of as </a:t>
            </a:r>
            <a:r>
              <a:rPr lang="en-US" sz="2800" dirty="0"/>
              <a:t>P(</a:t>
            </a:r>
            <a:r>
              <a:rPr lang="el-GR" sz="2800" dirty="0">
                <a:cs typeface="Tahoma" charset="0"/>
              </a:rPr>
              <a:t>λ</a:t>
            </a:r>
            <a:r>
              <a:rPr lang="en-US" sz="2800" dirty="0">
                <a:cs typeface="Tahoma" charset="0"/>
              </a:rPr>
              <a:t>) functions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958171"/>
              </p:ext>
            </p:extLst>
          </p:nvPr>
        </p:nvGraphicFramePr>
        <p:xfrm>
          <a:off x="2743200" y="2336800"/>
          <a:ext cx="31242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Image" r:id="rId3" imgW="3123810" imgH="1930159" progId="Photoshop.Image.9">
                  <p:embed/>
                </p:oleObj>
              </mc:Choice>
              <mc:Fallback>
                <p:oleObj name="Image" r:id="rId3" imgW="3123810" imgH="1930159" progId="Photoshop.Image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336800"/>
                        <a:ext cx="31242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397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Chromaticity Values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14400" y="1447800"/>
            <a:ext cx="36957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In the XYZ space, we only care about the positive quadrant.</a:t>
            </a:r>
          </a:p>
          <a:p>
            <a:r>
              <a:rPr lang="en-US" sz="2400" smtClean="0"/>
              <a:t>PQS is called the chromaticity plane</a:t>
            </a:r>
          </a:p>
          <a:p>
            <a:r>
              <a:rPr lang="en-US" sz="2400" smtClean="0"/>
              <a:t>The projection of this plane on the XYZ plane is the chromaticity diagram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373780"/>
              </p:ext>
            </p:extLst>
          </p:nvPr>
        </p:nvGraphicFramePr>
        <p:xfrm>
          <a:off x="5715000" y="1524000"/>
          <a:ext cx="2733675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Image" r:id="rId3" imgW="2857143" imgH="4063492" progId="Photoshop.Image.9">
                  <p:embed/>
                </p:oleObj>
              </mc:Choice>
              <mc:Fallback>
                <p:oleObj name="Image" r:id="rId3" imgW="2857143" imgH="4063492" progId="Photoshop.Image.9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524000"/>
                        <a:ext cx="2733675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643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CIE Chromaticity Diagram</a:t>
            </a:r>
          </a:p>
        </p:txBody>
      </p:sp>
      <p:pic>
        <p:nvPicPr>
          <p:cNvPr id="3174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2225" y="1981200"/>
            <a:ext cx="455295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459379"/>
            <a:ext cx="80375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err="1"/>
              <a:t>Wyszecki</a:t>
            </a:r>
            <a:r>
              <a:rPr lang="en-US" sz="1000" dirty="0"/>
              <a:t>, G., Stiles, W.S. 1982. </a:t>
            </a:r>
            <a:r>
              <a:rPr lang="en-US" sz="1000" i="1" dirty="0"/>
              <a:t>Color Science</a:t>
            </a:r>
            <a:r>
              <a:rPr lang="en-US" sz="1000" dirty="0"/>
              <a:t>, John Wiley &amp; Sons, 1982</a:t>
            </a:r>
          </a:p>
        </p:txBody>
      </p:sp>
    </p:spTree>
    <p:extLst>
      <p:ext uri="{BB962C8B-B14F-4D97-AF65-F5344CB8AC3E}">
        <p14:creationId xmlns:p14="http://schemas.microsoft.com/office/powerpoint/2010/main" val="118675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The chromaticity diagram allows us to measure the dominant wavelength and excitation purity of any color by matching the color with a mixture of the three CIE primaries.</a:t>
            </a:r>
          </a:p>
          <a:p>
            <a:r>
              <a:rPr lang="en-US" sz="2800"/>
              <a:t>Instruments called colorimeters measure tristimulus X, Y, and Z values, from which chromaticity coordinates xyz are computed.</a:t>
            </a:r>
          </a:p>
        </p:txBody>
      </p:sp>
    </p:spTree>
    <p:extLst>
      <p:ext uri="{BB962C8B-B14F-4D97-AF65-F5344CB8AC3E}">
        <p14:creationId xmlns:p14="http://schemas.microsoft.com/office/powerpoint/2010/main" val="333034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Missing Color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Brown, an orange-red chromaticity at very low luminance relative to its surrounding area, does not appear in the chromaticity diagram.</a:t>
            </a:r>
          </a:p>
          <a:p>
            <a:pPr>
              <a:lnSpc>
                <a:spcPct val="90000"/>
              </a:lnSpc>
            </a:pPr>
            <a:r>
              <a:rPr lang="en-US" sz="2400"/>
              <a:t>Thus remember:  chromaticity diagram is not a full color palette.</a:t>
            </a:r>
          </a:p>
          <a:p>
            <a:pPr>
              <a:lnSpc>
                <a:spcPct val="90000"/>
              </a:lnSpc>
            </a:pPr>
            <a:r>
              <a:rPr lang="en-US" sz="2400"/>
              <a:t>There is an infinite number of planes in the XYZ space, each of which projects onto the chromaticity diagram, and each of which loses luminance information in the process.</a:t>
            </a:r>
          </a:p>
          <a:p>
            <a:pPr>
              <a:lnSpc>
                <a:spcPct val="90000"/>
              </a:lnSpc>
            </a:pPr>
            <a:r>
              <a:rPr lang="en-US" sz="2400"/>
              <a:t>The colors found on each such plane are all different</a:t>
            </a:r>
          </a:p>
        </p:txBody>
      </p:sp>
    </p:spTree>
    <p:extLst>
      <p:ext uri="{BB962C8B-B14F-4D97-AF65-F5344CB8AC3E}">
        <p14:creationId xmlns:p14="http://schemas.microsoft.com/office/powerpoint/2010/main" val="6720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Principles for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Order</a:t>
            </a:r>
            <a:r>
              <a:rPr lang="en-US" i="1" baseline="30000" dirty="0" smtClean="0"/>
              <a:t>1</a:t>
            </a:r>
            <a:r>
              <a:rPr lang="en-US" dirty="0" smtClean="0"/>
              <a:t> – Given a univariate data type, the color scale that is chosen to map the data must represent a perceived ordering</a:t>
            </a:r>
          </a:p>
          <a:p>
            <a:r>
              <a:rPr lang="en-US" i="1" dirty="0" smtClean="0"/>
              <a:t>Separation</a:t>
            </a:r>
            <a:r>
              <a:rPr lang="en-US" i="1" baseline="30000" dirty="0" smtClean="0"/>
              <a:t>2</a:t>
            </a:r>
            <a:r>
              <a:rPr lang="en-US" dirty="0" smtClean="0"/>
              <a:t> – Important differences between ranges of the variable should be represented by colors that can be perceived as being different</a:t>
            </a:r>
          </a:p>
          <a:p>
            <a:pPr lvl="1"/>
            <a:r>
              <a:rPr lang="en-US" dirty="0" smtClean="0"/>
              <a:t>Not only should they be perceived as different, but also equal</a:t>
            </a:r>
          </a:p>
          <a:p>
            <a:r>
              <a:rPr lang="en-US" i="1" dirty="0" smtClean="0"/>
              <a:t>Aesthetics</a:t>
            </a:r>
            <a:r>
              <a:rPr lang="en-US" i="1" baseline="30000" dirty="0" smtClean="0"/>
              <a:t>3</a:t>
            </a:r>
            <a:r>
              <a:rPr lang="en-US" dirty="0" smtClean="0"/>
              <a:t> – color map should be aesthetically pleasing, contain a maximum perceptual resolution, and ordering should be intuitive</a:t>
            </a:r>
            <a:endParaRPr lang="en-US" i="1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</a:t>
            </a:r>
            <a:r>
              <a:rPr lang="en-US" sz="1000" dirty="0"/>
              <a:t>B. E. Trumbo, </a:t>
            </a:r>
            <a:r>
              <a:rPr lang="en-US" sz="1000" dirty="0" smtClean="0"/>
              <a:t>“Theory </a:t>
            </a:r>
            <a:r>
              <a:rPr lang="en-US" sz="1000" dirty="0"/>
              <a:t>for Coloring Bivariate Statistical Maps," </a:t>
            </a:r>
            <a:r>
              <a:rPr lang="en-US" sz="1000" i="1" dirty="0"/>
              <a:t>The </a:t>
            </a:r>
            <a:r>
              <a:rPr lang="en-US" sz="1000" i="1" dirty="0" smtClean="0"/>
              <a:t>American </a:t>
            </a:r>
            <a:r>
              <a:rPr lang="it-IT" sz="1000" i="1" dirty="0" smtClean="0"/>
              <a:t>Statistician</a:t>
            </a:r>
            <a:r>
              <a:rPr lang="it-IT" sz="1000" dirty="0"/>
              <a:t>, vol. 35, no. 4, pp. </a:t>
            </a:r>
            <a:r>
              <a:rPr lang="it-IT" sz="1000" dirty="0" smtClean="0"/>
              <a:t>220-226</a:t>
            </a:r>
            <a:r>
              <a:rPr lang="it-IT" sz="1000" dirty="0"/>
              <a:t>, 1981.</a:t>
            </a:r>
            <a:endParaRPr lang="en-US" sz="1000" dirty="0" smtClean="0"/>
          </a:p>
          <a:p>
            <a:pPr eaLnBrk="1" hangingPunct="1"/>
            <a:r>
              <a:rPr lang="en-US" sz="1000" dirty="0" smtClean="0"/>
              <a:t>2 - H. </a:t>
            </a:r>
            <a:r>
              <a:rPr lang="en-US" sz="1000" dirty="0" err="1" smtClean="0"/>
              <a:t>Levkowitz</a:t>
            </a:r>
            <a:r>
              <a:rPr lang="en-US" sz="1000" dirty="0" smtClean="0"/>
              <a:t> and G. T. Herman, "Color scales for image data," IEEE Computer Graphics and Applications, vol. 12, pp. 72-80, 1992</a:t>
            </a:r>
          </a:p>
          <a:p>
            <a:r>
              <a:rPr lang="en-US" sz="1000" dirty="0" smtClean="0"/>
              <a:t>3 - </a:t>
            </a:r>
            <a:r>
              <a:rPr lang="en-US" sz="1000" dirty="0"/>
              <a:t>K. Moreland, </a:t>
            </a:r>
            <a:r>
              <a:rPr lang="en-US" sz="1000" dirty="0" smtClean="0"/>
              <a:t>“Diverging </a:t>
            </a:r>
            <a:r>
              <a:rPr lang="en-US" sz="1000" dirty="0"/>
              <a:t>Color Maps for </a:t>
            </a:r>
            <a:r>
              <a:rPr lang="en-US" sz="1000" dirty="0" smtClean="0"/>
              <a:t>Scientific </a:t>
            </a:r>
            <a:r>
              <a:rPr lang="en-US" sz="1000" dirty="0"/>
              <a:t>Visualization," </a:t>
            </a:r>
            <a:r>
              <a:rPr lang="en-US" sz="1000" i="1" dirty="0"/>
              <a:t>Proceedings of </a:t>
            </a:r>
            <a:r>
              <a:rPr lang="en-US" sz="1000" i="1" dirty="0" smtClean="0"/>
              <a:t>the 5th </a:t>
            </a:r>
            <a:r>
              <a:rPr lang="en-US" sz="1000" i="1" dirty="0"/>
              <a:t>International Symposium on Visual Computing</a:t>
            </a:r>
            <a:r>
              <a:rPr lang="en-US" sz="1000" dirty="0"/>
              <a:t>, December 2009.</a:t>
            </a:r>
          </a:p>
        </p:txBody>
      </p:sp>
    </p:spTree>
    <p:extLst>
      <p:ext uri="{BB962C8B-B14F-4D97-AF65-F5344CB8AC3E}">
        <p14:creationId xmlns:p14="http://schemas.microsoft.com/office/powerpoint/2010/main" val="38066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 (cont.)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We can use the chromaticity diagram to find complementary colors.</a:t>
            </a:r>
          </a:p>
          <a:p>
            <a:pPr>
              <a:lnSpc>
                <a:spcPct val="80000"/>
              </a:lnSpc>
            </a:pPr>
            <a:r>
              <a:rPr lang="en-US" sz="2400"/>
              <a:t>Complementary colors are those that can be mixed to produce white light</a:t>
            </a:r>
          </a:p>
          <a:p>
            <a:pPr>
              <a:lnSpc>
                <a:spcPct val="80000"/>
              </a:lnSpc>
            </a:pPr>
            <a:r>
              <a:rPr lang="en-US" sz="2400"/>
              <a:t>For example, Cyan/Red, Magenta/Green, and Yellow/Blue</a:t>
            </a:r>
          </a:p>
        </p:txBody>
      </p:sp>
      <p:graphicFrame>
        <p:nvGraphicFramePr>
          <p:cNvPr id="5734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334000" y="2362200"/>
          <a:ext cx="3408363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Image" r:id="rId3" imgW="2107937" imgH="2120635" progId="Photoshop.Image.9">
                  <p:embed/>
                </p:oleObj>
              </mc:Choice>
              <mc:Fallback>
                <p:oleObj name="Image" r:id="rId3" imgW="2107937" imgH="2120635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362200"/>
                        <a:ext cx="3408363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78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 (cont.)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We can also use the chromaticity diagram to find nonspectral colors.</a:t>
            </a:r>
          </a:p>
          <a:p>
            <a:pPr>
              <a:lnSpc>
                <a:spcPct val="90000"/>
              </a:lnSpc>
            </a:pPr>
            <a:r>
              <a:rPr lang="en-US" sz="2000"/>
              <a:t>Colors on the bottom straight line cannot be defined by a dominant wavelength (e.g., purple)</a:t>
            </a:r>
          </a:p>
          <a:p>
            <a:pPr>
              <a:lnSpc>
                <a:spcPct val="90000"/>
              </a:lnSpc>
            </a:pPr>
            <a:r>
              <a:rPr lang="en-US" sz="2000"/>
              <a:t>The dominant wavelength of a nonspectral color F = the complement of the wavelength at which F and C intersect.</a:t>
            </a:r>
          </a:p>
        </p:txBody>
      </p:sp>
      <p:graphicFrame>
        <p:nvGraphicFramePr>
          <p:cNvPr id="5939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562600" y="2438400"/>
          <a:ext cx="325755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Image" r:id="rId3" imgW="2107937" imgH="2120635" progId="Photoshop.Image.9">
                  <p:embed/>
                </p:oleObj>
              </mc:Choice>
              <mc:Fallback>
                <p:oleObj name="Image" r:id="rId3" imgW="2107937" imgH="2120635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438400"/>
                        <a:ext cx="325755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3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 (cont.)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981200"/>
            <a:ext cx="42672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/>
              <a:t>We can use the chromaticity diagram to study color gamuts. </a:t>
            </a:r>
          </a:p>
          <a:p>
            <a:pPr>
              <a:lnSpc>
                <a:spcPct val="80000"/>
              </a:lnSpc>
            </a:pPr>
            <a:r>
              <a:rPr lang="en-US" sz="1800"/>
              <a:t>Color gamuts/ranges can be defined on the chromaticity diagram to show the effect of adding several colors together.</a:t>
            </a:r>
          </a:p>
          <a:p>
            <a:pPr>
              <a:lnSpc>
                <a:spcPct val="80000"/>
              </a:lnSpc>
            </a:pPr>
            <a:r>
              <a:rPr lang="en-US" sz="1800"/>
              <a:t>All colors on the line IJ can be created by mixing colors I and J.</a:t>
            </a:r>
          </a:p>
          <a:p>
            <a:pPr>
              <a:lnSpc>
                <a:spcPct val="80000"/>
              </a:lnSpc>
            </a:pPr>
            <a:r>
              <a:rPr lang="en-US" sz="1800"/>
              <a:t>All colors in the triangle IJK can be created by mixing colors I, J, and K.</a:t>
            </a:r>
          </a:p>
          <a:p>
            <a:pPr>
              <a:lnSpc>
                <a:spcPct val="80000"/>
              </a:lnSpc>
            </a:pPr>
            <a:r>
              <a:rPr lang="en-US" sz="1800"/>
              <a:t>A triangle connecting RGB shows all the colors that can be displayed by a CRT.</a:t>
            </a:r>
          </a:p>
          <a:p>
            <a:pPr>
              <a:lnSpc>
                <a:spcPct val="80000"/>
              </a:lnSpc>
            </a:pPr>
            <a:r>
              <a:rPr lang="en-US" sz="1800"/>
              <a:t>Since no triangle whose vertices are within the visible area can completely cover the visible area, we conclude that CRT cannot display all visible colors.</a:t>
            </a:r>
          </a:p>
        </p:txBody>
      </p:sp>
      <p:graphicFrame>
        <p:nvGraphicFramePr>
          <p:cNvPr id="6144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594350" y="2286000"/>
          <a:ext cx="354965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Image" r:id="rId3" imgW="2450794" imgH="2577778" progId="Photoshop.Image.9">
                  <p:embed/>
                </p:oleObj>
              </mc:Choice>
              <mc:Fallback>
                <p:oleObj name="Image" r:id="rId3" imgW="2450794" imgH="2577778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286000"/>
                        <a:ext cx="354965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97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 (cont.)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800"/>
              <a:t>The chromaticity diagram is used as a standard to characterize color display and hardcopy devices.</a:t>
            </a:r>
          </a:p>
        </p:txBody>
      </p:sp>
      <p:graphicFrame>
        <p:nvGraphicFramePr>
          <p:cNvPr id="6246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137150" y="2381250"/>
          <a:ext cx="3643313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Image" r:id="rId3" imgW="3250794" imgH="3314286" progId="Photoshop.Image.9">
                  <p:embed/>
                </p:oleObj>
              </mc:Choice>
              <mc:Fallback>
                <p:oleObj name="Image" r:id="rId3" imgW="3250794" imgH="3314286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2381250"/>
                        <a:ext cx="3643313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3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Wrong with RGB?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Interpolation in RGB will not give correct perceptual information</a:t>
            </a:r>
          </a:p>
          <a:p>
            <a:pPr>
              <a:lnSpc>
                <a:spcPct val="90000"/>
              </a:lnSpc>
            </a:pPr>
            <a:r>
              <a:rPr lang="en-US"/>
              <a:t>RGB linear color maps will give incorrect information</a:t>
            </a:r>
          </a:p>
          <a:p>
            <a:pPr>
              <a:lnSpc>
                <a:spcPct val="90000"/>
              </a:lnSpc>
            </a:pPr>
            <a:r>
              <a:rPr lang="en-US"/>
              <a:t>What about vector interpolation of RGB?</a:t>
            </a:r>
          </a:p>
          <a:p>
            <a:pPr>
              <a:lnSpc>
                <a:spcPct val="90000"/>
              </a:lnSpc>
            </a:pPr>
            <a:r>
              <a:rPr lang="en-US"/>
              <a:t>Is there something better and quicker?</a:t>
            </a:r>
          </a:p>
          <a:p>
            <a:pPr lvl="1">
              <a:lnSpc>
                <a:spcPct val="90000"/>
              </a:lnSpc>
            </a:pPr>
            <a:r>
              <a:rPr lang="en-US"/>
              <a:t>Approximations based on table look-ups</a:t>
            </a:r>
          </a:p>
        </p:txBody>
      </p:sp>
    </p:spTree>
    <p:extLst>
      <p:ext uri="{BB962C8B-B14F-4D97-AF65-F5344CB8AC3E}">
        <p14:creationId xmlns:p14="http://schemas.microsoft.com/office/powerpoint/2010/main" val="380461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Possible Alternative for RGB Interpolation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Opponent Color Model</a:t>
            </a:r>
          </a:p>
          <a:p>
            <a:pPr lvl="1"/>
            <a:r>
              <a:rPr lang="en-US"/>
              <a:t>R-G</a:t>
            </a:r>
          </a:p>
          <a:p>
            <a:pPr lvl="1"/>
            <a:r>
              <a:rPr lang="en-US"/>
              <a:t>B-Y</a:t>
            </a:r>
          </a:p>
          <a:p>
            <a:pPr lvl="1"/>
            <a:r>
              <a:rPr lang="en-US"/>
              <a:t>Luminance</a:t>
            </a:r>
          </a:p>
          <a:p>
            <a:r>
              <a:rPr lang="en-US"/>
              <a:t>Use Hue, Saturation, and Value</a:t>
            </a:r>
          </a:p>
          <a:p>
            <a:r>
              <a:rPr lang="en-US"/>
              <a:t>Can you understandably display three variables using these techniques?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Color Issues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Viewing on a CRT: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Non-linear device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Luminance = </a:t>
            </a:r>
            <a:r>
              <a:rPr lang="en-US" dirty="0" err="1"/>
              <a:t>voltage</a:t>
            </a:r>
            <a:r>
              <a:rPr lang="en-US" baseline="30000" dirty="0" err="1"/>
              <a:t>gamma</a:t>
            </a:r>
            <a:endParaRPr lang="en-US" baseline="30000" dirty="0"/>
          </a:p>
          <a:p>
            <a:pPr lvl="1">
              <a:lnSpc>
                <a:spcPct val="120000"/>
              </a:lnSpc>
            </a:pPr>
            <a:r>
              <a:rPr lang="en-US" dirty="0"/>
              <a:t>Small range of luminance values compared to visual </a:t>
            </a:r>
            <a:r>
              <a:rPr lang="en-US" dirty="0" smtClean="0"/>
              <a:t>sensitivity</a:t>
            </a:r>
          </a:p>
          <a:p>
            <a:r>
              <a:rPr lang="en-US" dirty="0"/>
              <a:t>Perceived brightness is non-linear function of amount of light emitted by source</a:t>
            </a:r>
          </a:p>
          <a:p>
            <a:pPr lvl="1"/>
            <a:r>
              <a:rPr lang="en-US" dirty="0" smtClean="0"/>
              <a:t>Typically </a:t>
            </a:r>
            <a:r>
              <a:rPr lang="en-US" dirty="0"/>
              <a:t>a power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different on screen versus paper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Visual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5181600" cy="4375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6324600"/>
            <a:ext cx="80375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J </a:t>
            </a:r>
            <a:r>
              <a:rPr lang="en-US" sz="1200" dirty="0" err="1" smtClean="0"/>
              <a:t>Bertin</a:t>
            </a:r>
            <a:r>
              <a:rPr lang="en-US" sz="1200" dirty="0" smtClean="0"/>
              <a:t> (1967), </a:t>
            </a:r>
            <a:r>
              <a:rPr lang="en-US" sz="1200" i="1" dirty="0" smtClean="0"/>
              <a:t>The Semiology of Graphics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850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Combination of visual variables</a:t>
            </a:r>
          </a:p>
          <a:p>
            <a:pPr lvl="1"/>
            <a:r>
              <a:rPr lang="en-US" dirty="0" smtClean="0"/>
              <a:t>Orientation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Contrast</a:t>
            </a:r>
          </a:p>
          <a:p>
            <a:r>
              <a:rPr lang="en-US" dirty="0" smtClean="0"/>
              <a:t>There are a number of trade-offs in the density with which information can be displayed using textures</a:t>
            </a:r>
          </a:p>
          <a:p>
            <a:pPr lvl="1"/>
            <a:r>
              <a:rPr lang="en-US" dirty="0" smtClean="0"/>
              <a:t>Trade-off between size of texture elements and the precision with which the location can be specified</a:t>
            </a:r>
          </a:p>
          <a:p>
            <a:pPr lvl="1"/>
            <a:r>
              <a:rPr lang="en-US" dirty="0" smtClean="0"/>
              <a:t>The precision with which the texture orientation can be specified and the precision with which texture size can be specified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6324600"/>
            <a:ext cx="80375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C. Ware and W. Knight, “Using Visual Texture for Information Display,” </a:t>
            </a:r>
            <a:r>
              <a:rPr lang="en-US" sz="1200" i="1" dirty="0" smtClean="0"/>
              <a:t>ACM Transactions on Graphics</a:t>
            </a:r>
            <a:r>
              <a:rPr lang="en-US" sz="1200" dirty="0" smtClean="0"/>
              <a:t>, </a:t>
            </a:r>
            <a:r>
              <a:rPr lang="en-US" sz="1200" b="1" dirty="0" smtClean="0"/>
              <a:t>14</a:t>
            </a:r>
            <a:r>
              <a:rPr lang="en-US" sz="1200" dirty="0" smtClean="0"/>
              <a:t>(1):3-20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808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Glyph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Suppose that we use two different visual properties to encode two different variables in a discrete data set</a:t>
            </a:r>
          </a:p>
          <a:p>
            <a:pPr lvl="1"/>
            <a:r>
              <a:rPr lang="en-US" dirty="0" smtClean="0"/>
              <a:t>Color, size, shape, lightness</a:t>
            </a:r>
          </a:p>
          <a:p>
            <a:r>
              <a:rPr lang="en-US" dirty="0" smtClean="0"/>
              <a:t>Will the two different properties interact so that they are more/less difficult to untangle?</a:t>
            </a:r>
          </a:p>
          <a:p>
            <a:pPr lvl="1"/>
            <a:r>
              <a:rPr lang="en-US" dirty="0" smtClean="0"/>
              <a:t>Integral – two properties are viewed holistically</a:t>
            </a:r>
          </a:p>
          <a:p>
            <a:pPr lvl="1"/>
            <a:r>
              <a:rPr lang="en-US" dirty="0" smtClean="0"/>
              <a:t>Separable – can judge each dimension independently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Lecture: http://www.cc.gatech.edu/~stasko/7450/Notes/perception.pdf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16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Univariate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Qualitative scheme</a:t>
            </a:r>
          </a:p>
          <a:p>
            <a:pPr lvl="1"/>
            <a:r>
              <a:rPr lang="en-US" dirty="0" smtClean="0"/>
              <a:t>Rainbow color scale is one of the most commonly used, but it is a poor color map in a large variety of domain problems</a:t>
            </a:r>
          </a:p>
          <a:p>
            <a:pPr lvl="1"/>
            <a:r>
              <a:rPr lang="en-US" dirty="0" smtClean="0"/>
              <a:t>Ordering of the hues is unintuitive</a:t>
            </a:r>
          </a:p>
          <a:p>
            <a:pPr lvl="1"/>
            <a:r>
              <a:rPr lang="en-US" dirty="0" smtClean="0"/>
              <a:t>Nominal data types can use this scale as no ordering is implied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D. Borland and R. M. Taylor, “Rainbow Color Map (Still) Considered Harmful,“ </a:t>
            </a:r>
            <a:r>
              <a:rPr lang="fr-FR" sz="1000" i="1" dirty="0" smtClean="0"/>
              <a:t>Computer </a:t>
            </a:r>
            <a:r>
              <a:rPr lang="fr-FR" sz="1000" i="1" dirty="0" err="1" smtClean="0"/>
              <a:t>Graphics</a:t>
            </a:r>
            <a:r>
              <a:rPr lang="fr-FR" sz="1000" i="1" dirty="0" smtClean="0"/>
              <a:t> &amp; Applications</a:t>
            </a:r>
            <a:r>
              <a:rPr lang="fr-FR" sz="1000" dirty="0" smtClean="0"/>
              <a:t>, vol. 27, no. 2, pp. 14-17, 2007.</a:t>
            </a:r>
          </a:p>
          <a:p>
            <a:r>
              <a:rPr lang="en-US" sz="1000" dirty="0" smtClean="0"/>
              <a:t>2 -P. </a:t>
            </a:r>
            <a:r>
              <a:rPr lang="en-US" sz="1000" dirty="0" err="1" smtClean="0"/>
              <a:t>Rheingans</a:t>
            </a:r>
            <a:r>
              <a:rPr lang="en-US" sz="1000" dirty="0" smtClean="0"/>
              <a:t>, “Task-based color scale design," </a:t>
            </a:r>
            <a:r>
              <a:rPr lang="en-US" sz="1000" i="1" dirty="0" smtClean="0"/>
              <a:t>Proceedings of Applied Image and Pattern Recognition</a:t>
            </a:r>
            <a:r>
              <a:rPr lang="en-US" sz="1000" dirty="0" smtClean="0"/>
              <a:t>, pp. 35-43, 1999.</a:t>
            </a:r>
          </a:p>
          <a:p>
            <a:r>
              <a:rPr lang="en-US" sz="1000" dirty="0" smtClean="0"/>
              <a:t>3 - M. A. Harrower and C. A. Brewer, “ColorBrewer.org: An online tool for selecting color schemes for maps," </a:t>
            </a:r>
            <a:r>
              <a:rPr lang="en-US" sz="1000" i="1" dirty="0" smtClean="0"/>
              <a:t>The </a:t>
            </a:r>
            <a:r>
              <a:rPr lang="en-US" sz="1000" i="1" dirty="0" err="1" smtClean="0"/>
              <a:t>Catrtographic</a:t>
            </a:r>
            <a:r>
              <a:rPr lang="en-US" sz="1000" i="1" dirty="0" smtClean="0"/>
              <a:t> Journal</a:t>
            </a:r>
            <a:r>
              <a:rPr lang="en-US" sz="1000" dirty="0" smtClean="0"/>
              <a:t>, vol. 40, no. 1, pp. 27-37, 2003.</a:t>
            </a:r>
            <a:endParaRPr 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787866"/>
            <a:ext cx="17335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787866"/>
            <a:ext cx="10382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7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There are visual features that dominate others creating a hierarchy of </a:t>
            </a:r>
          </a:p>
          <a:p>
            <a:pPr lvl="1"/>
            <a:r>
              <a:rPr lang="en-US" dirty="0" smtClean="0"/>
              <a:t>Hue and luminance are strong features</a:t>
            </a:r>
          </a:p>
          <a:p>
            <a:pPr lvl="1"/>
            <a:r>
              <a:rPr lang="en-US" dirty="0" smtClean="0"/>
              <a:t>Curvature is a weak feature</a:t>
            </a:r>
          </a:p>
          <a:p>
            <a:r>
              <a:rPr lang="en-US" dirty="0" smtClean="0"/>
              <a:t>Understanding this feature hierarchy is critical to ensuring that less important attributes are not hidden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410200"/>
            <a:ext cx="80375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/>
              <a:t>1 - C. Healey and J. </a:t>
            </a:r>
            <a:r>
              <a:rPr lang="en-US" sz="1000" dirty="0" err="1"/>
              <a:t>Enns</a:t>
            </a:r>
            <a:r>
              <a:rPr lang="en-US" sz="1000" dirty="0"/>
              <a:t>, “Attention and Visual Memory in Visualization and Computer Graphics”, IEEE Transactions on Visualization and Computer Graphics, 2011 (Pre-print</a:t>
            </a:r>
            <a:r>
              <a:rPr lang="en-US" sz="1000" dirty="0" smtClean="0"/>
              <a:t>) </a:t>
            </a:r>
          </a:p>
          <a:p>
            <a:r>
              <a:rPr lang="en-US" sz="1000" dirty="0" smtClean="0"/>
              <a:t>2 - T</a:t>
            </a:r>
            <a:r>
              <a:rPr lang="en-US" sz="1000" dirty="0"/>
              <a:t>. C. Callaghan, “Interference and dominance in texture </a:t>
            </a:r>
            <a:r>
              <a:rPr lang="en-US" sz="1000" dirty="0" err="1"/>
              <a:t>segregation</a:t>
            </a:r>
            <a:r>
              <a:rPr lang="en-US" sz="1000" dirty="0" err="1" smtClean="0"/>
              <a:t>,”in</a:t>
            </a:r>
            <a:r>
              <a:rPr lang="en-US" sz="1000" dirty="0" smtClean="0"/>
              <a:t> </a:t>
            </a:r>
            <a:r>
              <a:rPr lang="en-US" sz="1000" i="1" dirty="0"/>
              <a:t>Visual Search</a:t>
            </a:r>
            <a:r>
              <a:rPr lang="en-US" sz="1000" dirty="0"/>
              <a:t>, D. Brogan, Ed. New York, New </a:t>
            </a:r>
            <a:r>
              <a:rPr lang="en-US" sz="1000" dirty="0" smtClean="0"/>
              <a:t>York: Taylor </a:t>
            </a:r>
            <a:r>
              <a:rPr lang="en-US" sz="1000" dirty="0"/>
              <a:t>&amp; Francis, 1990, pp. 81–87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3 - T</a:t>
            </a:r>
            <a:r>
              <a:rPr lang="en-US" sz="1000" dirty="0"/>
              <a:t>. C. Callaghan, “Dimensional interaction of hue and </a:t>
            </a:r>
            <a:r>
              <a:rPr lang="en-US" sz="1000" dirty="0" smtClean="0"/>
              <a:t>brightness in </a:t>
            </a:r>
            <a:r>
              <a:rPr lang="en-US" sz="1000" dirty="0" err="1"/>
              <a:t>preattentive</a:t>
            </a:r>
            <a:r>
              <a:rPr lang="en-US" sz="1000" dirty="0"/>
              <a:t> 􀃀</a:t>
            </a:r>
            <a:r>
              <a:rPr lang="en-US" sz="1000" dirty="0" err="1"/>
              <a:t>eld</a:t>
            </a:r>
            <a:r>
              <a:rPr lang="en-US" sz="1000" dirty="0"/>
              <a:t> segregation,” </a:t>
            </a:r>
            <a:r>
              <a:rPr lang="en-US" sz="1000" i="1" dirty="0"/>
              <a:t>Perception &amp; </a:t>
            </a:r>
            <a:r>
              <a:rPr lang="en-US" sz="1000" i="1" dirty="0" smtClean="0"/>
              <a:t>Psychophysics</a:t>
            </a:r>
            <a:r>
              <a:rPr lang="en-US" sz="1000" dirty="0" smtClean="0"/>
              <a:t>, vol</a:t>
            </a:r>
            <a:r>
              <a:rPr lang="en-US" sz="1000" dirty="0"/>
              <a:t>. 36, no. 1, pp. 25–34, 1984.</a:t>
            </a:r>
          </a:p>
          <a:p>
            <a:r>
              <a:rPr lang="en-US" sz="1000" dirty="0" smtClean="0"/>
              <a:t>4 - T</a:t>
            </a:r>
            <a:r>
              <a:rPr lang="en-US" sz="1000" dirty="0"/>
              <a:t>. C. Callaghan, “Interference and domination in texture </a:t>
            </a:r>
            <a:r>
              <a:rPr lang="en-US" sz="1000" dirty="0" smtClean="0"/>
              <a:t>segregation: Hue</a:t>
            </a:r>
            <a:r>
              <a:rPr lang="en-US" sz="1000" dirty="0"/>
              <a:t>, geometric form, and line orientation,” </a:t>
            </a:r>
            <a:r>
              <a:rPr lang="en-US" sz="1000" i="1" dirty="0"/>
              <a:t>Perception </a:t>
            </a:r>
            <a:r>
              <a:rPr lang="en-US" sz="1000" i="1" dirty="0" smtClean="0"/>
              <a:t>&amp; </a:t>
            </a:r>
            <a:r>
              <a:rPr lang="nl-NL" sz="1000" i="1" dirty="0" smtClean="0"/>
              <a:t>Psychophysics</a:t>
            </a:r>
            <a:r>
              <a:rPr lang="nl-NL" sz="1000" dirty="0"/>
              <a:t>, vol. 46, no. 4, pp. 299–311, 1989.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6361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Visual acuity</a:t>
            </a:r>
            <a:r>
              <a:rPr lang="en-US" dirty="0" smtClean="0"/>
              <a:t> –what is the information processing capacity of the visual system?</a:t>
            </a:r>
          </a:p>
          <a:p>
            <a:pPr lvl="1"/>
            <a:r>
              <a:rPr lang="en-US" dirty="0" smtClean="0"/>
              <a:t>How much information can a feature represent</a:t>
            </a:r>
          </a:p>
          <a:p>
            <a:r>
              <a:rPr lang="en-US" i="1" dirty="0" smtClean="0"/>
              <a:t>Aesthetics</a:t>
            </a:r>
            <a:r>
              <a:rPr lang="en-US" dirty="0" smtClean="0"/>
              <a:t> – can we measure or control aesthetic improvements to enhance visualization</a:t>
            </a:r>
          </a:p>
          <a:p>
            <a:r>
              <a:rPr lang="en-US" i="1" dirty="0" smtClean="0"/>
              <a:t>Engagement</a:t>
            </a:r>
            <a:r>
              <a:rPr lang="en-US" dirty="0" smtClean="0"/>
              <a:t> – how can we design our visualizations to best engage the viewer</a:t>
            </a:r>
            <a:endParaRPr lang="en-US" i="1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2460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/>
              <a:t>1 - C. Healey and J. </a:t>
            </a:r>
            <a:r>
              <a:rPr lang="en-US" sz="1000" dirty="0" err="1"/>
              <a:t>Enns</a:t>
            </a:r>
            <a:r>
              <a:rPr lang="en-US" sz="1000" dirty="0"/>
              <a:t>, “Attention and Visual Memory in Visualization and Computer Graphics”, IEEE Transactions on Visualization and Computer Graphics, 2011 (Pre-print</a:t>
            </a:r>
            <a:r>
              <a:rPr lang="en-US" sz="1000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849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 Readings: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Stone, </a:t>
            </a:r>
            <a:r>
              <a:rPr lang="en-US" dirty="0">
                <a:hlinkClick r:id="rId2"/>
              </a:rPr>
              <a:t>"Choosing Colors for Data Visualization"</a:t>
            </a:r>
            <a:r>
              <a:rPr lang="en-US" dirty="0"/>
              <a:t>, 2006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Borkin</a:t>
            </a:r>
            <a:r>
              <a:rPr lang="en-US" dirty="0"/>
              <a:t>, M.; </a:t>
            </a:r>
            <a:r>
              <a:rPr lang="en-US" dirty="0" err="1"/>
              <a:t>Gajos</a:t>
            </a:r>
            <a:r>
              <a:rPr lang="en-US" dirty="0"/>
              <a:t>, K.; Peters, A.; </a:t>
            </a:r>
            <a:r>
              <a:rPr lang="en-US" dirty="0" err="1"/>
              <a:t>Mitsouras</a:t>
            </a:r>
            <a:r>
              <a:rPr lang="en-US" dirty="0"/>
              <a:t>, D.; </a:t>
            </a:r>
            <a:r>
              <a:rPr lang="en-US" dirty="0" err="1"/>
              <a:t>Melchionna</a:t>
            </a:r>
            <a:r>
              <a:rPr lang="en-US" dirty="0"/>
              <a:t>, S.; </a:t>
            </a:r>
            <a:r>
              <a:rPr lang="en-US" dirty="0" err="1"/>
              <a:t>Rybicki</a:t>
            </a:r>
            <a:r>
              <a:rPr lang="en-US" dirty="0"/>
              <a:t>, F.; Feldman, C.; </a:t>
            </a:r>
            <a:r>
              <a:rPr lang="en-US" dirty="0" err="1"/>
              <a:t>Pfister</a:t>
            </a:r>
            <a:r>
              <a:rPr lang="en-US" dirty="0"/>
              <a:t>, H.; , "Evaluation of Artery Visualizations for Heart Disease Diagnosis," </a:t>
            </a:r>
            <a:r>
              <a:rPr lang="en-US" i="1" dirty="0"/>
              <a:t>Visualization and Computer Graphics, IEEE Transactions on</a:t>
            </a:r>
            <a:r>
              <a:rPr lang="en-US" dirty="0"/>
              <a:t> , vol.17, no.12, pp.2479-2488, Dec. </a:t>
            </a:r>
            <a:r>
              <a:rPr lang="en-US" dirty="0" smtClean="0"/>
              <a:t>2011. </a:t>
            </a:r>
            <a:r>
              <a:rPr lang="en-US" dirty="0" err="1" smtClean="0"/>
              <a:t>doi</a:t>
            </a:r>
            <a:r>
              <a:rPr lang="en-US" dirty="0"/>
              <a:t>: </a:t>
            </a:r>
            <a:r>
              <a:rPr lang="en-US" dirty="0" smtClean="0"/>
              <a:t>10.1109/TVCG.2011.192</a:t>
            </a:r>
            <a:endParaRPr lang="en-US" dirty="0" smtClean="0"/>
          </a:p>
          <a:p>
            <a:r>
              <a:rPr lang="en-US" dirty="0" smtClean="0"/>
              <a:t>Homework:</a:t>
            </a:r>
          </a:p>
          <a:p>
            <a:pPr lvl="1"/>
            <a:r>
              <a:rPr lang="en-US" dirty="0" smtClean="0"/>
              <a:t>Milestone #1 is due </a:t>
            </a:r>
            <a:r>
              <a:rPr lang="en-US" dirty="0" smtClean="0"/>
              <a:t>Wednesday!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Photo Illusions: Capturing the Right Moment and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1221"/>
            <a:ext cx="4015249" cy="504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553" y="1763486"/>
            <a:ext cx="346124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457198" y="6477000"/>
            <a:ext cx="80375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http://weknowmemes.com/2011/12/photo-illusions-capturing-the-right-moment-and-perspective/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217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Sidewalk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swim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37338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wrongview-p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43200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76600" y="5562600"/>
            <a:ext cx="3000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Images by Julian Beever</a:t>
            </a:r>
          </a:p>
        </p:txBody>
      </p:sp>
    </p:spTree>
    <p:extLst>
      <p:ext uri="{BB962C8B-B14F-4D97-AF65-F5344CB8AC3E}">
        <p14:creationId xmlns:p14="http://schemas.microsoft.com/office/powerpoint/2010/main" val="39127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Sidewalk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little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04950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waterf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81150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76600" y="5805487"/>
            <a:ext cx="3000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Images by Julian Beever</a:t>
            </a:r>
          </a:p>
        </p:txBody>
      </p:sp>
    </p:spTree>
    <p:extLst>
      <p:ext uri="{BB962C8B-B14F-4D97-AF65-F5344CB8AC3E}">
        <p14:creationId xmlns:p14="http://schemas.microsoft.com/office/powerpoint/2010/main" val="17271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in the Periphery</a:t>
            </a:r>
          </a:p>
        </p:txBody>
      </p:sp>
      <p:graphicFrame>
        <p:nvGraphicFramePr>
          <p:cNvPr id="7987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810872"/>
              </p:ext>
            </p:extLst>
          </p:nvPr>
        </p:nvGraphicFramePr>
        <p:xfrm>
          <a:off x="1524000" y="1587500"/>
          <a:ext cx="5875337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Image" r:id="rId3" imgW="11504762" imgH="8977778" progId="Photoshop.Image.9">
                  <p:embed/>
                </p:oleObj>
              </mc:Choice>
              <mc:Fallback>
                <p:oleObj name="Image" r:id="rId3" imgW="11504762" imgH="8977778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587500"/>
                        <a:ext cx="5875337" cy="458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7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hogoshok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4859338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in the Periphery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7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Illusion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-lil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2133600"/>
            <a:ext cx="6143625" cy="2490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79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the Black Dots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ran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6015038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8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Univariate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Sequential color scheme</a:t>
            </a:r>
          </a:p>
          <a:p>
            <a:pPr lvl="1"/>
            <a:r>
              <a:rPr lang="en-US" dirty="0" smtClean="0"/>
              <a:t>Simplest is the gray scale map where variable is mapped to brightness</a:t>
            </a:r>
          </a:p>
          <a:p>
            <a:pPr lvl="1"/>
            <a:r>
              <a:rPr lang="en-US" dirty="0" smtClean="0"/>
              <a:t>Sequential maps represent ordered data</a:t>
            </a:r>
          </a:p>
          <a:p>
            <a:pPr lvl="1"/>
            <a:r>
              <a:rPr lang="en-US" dirty="0" smtClean="0"/>
              <a:t>Dark colors typically represent high ranges, bright, low</a:t>
            </a:r>
          </a:p>
          <a:p>
            <a:pPr lvl="1"/>
            <a:r>
              <a:rPr lang="en-US" dirty="0" smtClean="0"/>
              <a:t>Benefits are that the scale is intuitive</a:t>
            </a:r>
          </a:p>
          <a:p>
            <a:pPr lvl="1"/>
            <a:r>
              <a:rPr lang="en-US" dirty="0" smtClean="0"/>
              <a:t>Weakness is that limited number of distinguishable colors can be represented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</a:t>
            </a:r>
            <a:r>
              <a:rPr lang="en-US" sz="1000" dirty="0"/>
              <a:t>D. Borland and R. M. Taylor, </a:t>
            </a:r>
            <a:r>
              <a:rPr lang="en-US" sz="1000" dirty="0" smtClean="0"/>
              <a:t>“Rainbow </a:t>
            </a:r>
            <a:r>
              <a:rPr lang="en-US" sz="1000" dirty="0"/>
              <a:t>Color Map (Still) Considered Harmful</a:t>
            </a:r>
            <a:r>
              <a:rPr lang="en-US" sz="1000" dirty="0" smtClean="0"/>
              <a:t>,“ </a:t>
            </a:r>
            <a:r>
              <a:rPr lang="fr-FR" sz="1000" i="1" dirty="0" smtClean="0"/>
              <a:t>Computer </a:t>
            </a:r>
            <a:r>
              <a:rPr lang="fr-FR" sz="1000" i="1" dirty="0" err="1"/>
              <a:t>Graphics</a:t>
            </a:r>
            <a:r>
              <a:rPr lang="fr-FR" sz="1000" i="1" dirty="0"/>
              <a:t> &amp; Applications</a:t>
            </a:r>
            <a:r>
              <a:rPr lang="fr-FR" sz="1000" dirty="0"/>
              <a:t>, vol. 27, no. 2, pp. </a:t>
            </a:r>
            <a:r>
              <a:rPr lang="fr-FR" sz="1000" dirty="0" smtClean="0"/>
              <a:t>14-17</a:t>
            </a:r>
            <a:r>
              <a:rPr lang="fr-FR" sz="1000" dirty="0"/>
              <a:t>, 2007</a:t>
            </a:r>
            <a:r>
              <a:rPr lang="fr-FR" sz="1000" dirty="0" smtClean="0"/>
              <a:t>.</a:t>
            </a:r>
          </a:p>
          <a:p>
            <a:r>
              <a:rPr lang="en-US" sz="1000" dirty="0" smtClean="0"/>
              <a:t>2 -</a:t>
            </a:r>
            <a:r>
              <a:rPr lang="en-US" sz="1000" dirty="0"/>
              <a:t>P. </a:t>
            </a:r>
            <a:r>
              <a:rPr lang="en-US" sz="1000" dirty="0" err="1"/>
              <a:t>Rheingans</a:t>
            </a:r>
            <a:r>
              <a:rPr lang="en-US" sz="1000" dirty="0"/>
              <a:t>, </a:t>
            </a:r>
            <a:r>
              <a:rPr lang="en-US" sz="1000" dirty="0" smtClean="0"/>
              <a:t>“Task-based </a:t>
            </a:r>
            <a:r>
              <a:rPr lang="en-US" sz="1000" dirty="0"/>
              <a:t>color scale design," </a:t>
            </a:r>
            <a:r>
              <a:rPr lang="en-US" sz="1000" i="1" dirty="0"/>
              <a:t>Proceedings of Applied Image </a:t>
            </a:r>
            <a:r>
              <a:rPr lang="en-US" sz="1000" i="1" dirty="0" smtClean="0"/>
              <a:t>and Pattern </a:t>
            </a:r>
            <a:r>
              <a:rPr lang="en-US" sz="1000" i="1" dirty="0"/>
              <a:t>Recognition</a:t>
            </a:r>
            <a:r>
              <a:rPr lang="en-US" sz="1000" dirty="0"/>
              <a:t>, pp. </a:t>
            </a:r>
            <a:r>
              <a:rPr lang="en-US" sz="1000" dirty="0" smtClean="0"/>
              <a:t>35-43</a:t>
            </a:r>
            <a:r>
              <a:rPr lang="en-US" sz="1000" dirty="0"/>
              <a:t>, 1999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3 - </a:t>
            </a:r>
            <a:r>
              <a:rPr lang="en-US" sz="1000" dirty="0"/>
              <a:t>M. A. Harrower and C. A. Brewer, </a:t>
            </a:r>
            <a:r>
              <a:rPr lang="en-US" sz="1000" dirty="0" smtClean="0"/>
              <a:t>“ColorBrewer.org</a:t>
            </a:r>
            <a:r>
              <a:rPr lang="en-US" sz="1000" dirty="0"/>
              <a:t>:</a:t>
            </a:r>
            <a:r>
              <a:rPr lang="en-US" sz="1000" dirty="0" smtClean="0"/>
              <a:t> </a:t>
            </a:r>
            <a:r>
              <a:rPr lang="en-US" sz="1000" dirty="0"/>
              <a:t>An online tool for selecting </a:t>
            </a:r>
            <a:r>
              <a:rPr lang="en-US" sz="1000" dirty="0" smtClean="0"/>
              <a:t>color schemes </a:t>
            </a:r>
            <a:r>
              <a:rPr lang="en-US" sz="1000" dirty="0"/>
              <a:t>for maps," </a:t>
            </a:r>
            <a:r>
              <a:rPr lang="en-US" sz="1000" i="1" dirty="0"/>
              <a:t>The </a:t>
            </a:r>
            <a:r>
              <a:rPr lang="en-US" sz="1000" i="1" dirty="0" err="1"/>
              <a:t>Catrtographic</a:t>
            </a:r>
            <a:r>
              <a:rPr lang="en-US" sz="1000" i="1" dirty="0"/>
              <a:t> Journal</a:t>
            </a:r>
            <a:r>
              <a:rPr lang="en-US" sz="1000" dirty="0"/>
              <a:t>, vol. 40, no. 1, pp. </a:t>
            </a:r>
            <a:r>
              <a:rPr lang="en-US" sz="1000" dirty="0" smtClean="0"/>
              <a:t>27-37</a:t>
            </a:r>
            <a:r>
              <a:rPr lang="en-US" sz="1000" dirty="0"/>
              <a:t>, 2003.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95850"/>
            <a:ext cx="20859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19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Illusions in Grayscale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3687"/>
            <a:ext cx="6096000" cy="422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198" y="6151602"/>
            <a:ext cx="80375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err="1"/>
              <a:t>Adelson</a:t>
            </a:r>
            <a:r>
              <a:rPr lang="en-US" sz="1000" dirty="0"/>
              <a:t>, E.H. (2000). Lightness Perception and Lightness Illusions. In M. </a:t>
            </a:r>
            <a:r>
              <a:rPr lang="en-US" sz="1000" dirty="0" err="1"/>
              <a:t>Gazzaniga</a:t>
            </a:r>
            <a:r>
              <a:rPr lang="en-US" sz="1000" dirty="0"/>
              <a:t>, M.S., ed., The New Cognitive Neurosciences, 2nd Ed., Cambridge, MA: MIT Press, pp. 339-351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http://www.blelb.ch/english/blelbspots/spot28/exspot28_en.htm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638300"/>
            <a:ext cx="17145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52800"/>
            <a:ext cx="17145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8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Univariate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Divergent color scheme</a:t>
            </a:r>
          </a:p>
          <a:p>
            <a:pPr lvl="1"/>
            <a:r>
              <a:rPr lang="en-US" dirty="0" smtClean="0"/>
              <a:t>Provides means for variable comparisons</a:t>
            </a:r>
          </a:p>
          <a:p>
            <a:pPr lvl="1"/>
            <a:r>
              <a:rPr lang="en-US" dirty="0" smtClean="0"/>
              <a:t>Best suited for ratio data where there is some meaningful zero point</a:t>
            </a:r>
          </a:p>
          <a:p>
            <a:pPr lvl="1"/>
            <a:r>
              <a:rPr lang="en-US" dirty="0" smtClean="0"/>
              <a:t>Scale lacks a natural ordering of colors</a:t>
            </a:r>
          </a:p>
          <a:p>
            <a:pPr lvl="1"/>
            <a:r>
              <a:rPr lang="en-US" dirty="0" smtClean="0"/>
              <a:t>Careful choices must be made in choosing high and low ends</a:t>
            </a:r>
          </a:p>
          <a:p>
            <a:pPr lvl="1"/>
            <a:r>
              <a:rPr lang="en-US" dirty="0" smtClean="0"/>
              <a:t>Can use concept of cool  (blues) and warm (reds and yellow) colors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C. Hardin and L. </a:t>
            </a:r>
            <a:r>
              <a:rPr lang="en-US" sz="1000" dirty="0" err="1" smtClean="0"/>
              <a:t>Maffi</a:t>
            </a:r>
            <a:r>
              <a:rPr lang="en-US" sz="1000" dirty="0" smtClean="0"/>
              <a:t>, </a:t>
            </a:r>
            <a:r>
              <a:rPr lang="en-US" sz="1000" i="1" dirty="0" smtClean="0"/>
              <a:t>Color Categories in Thought and Language</a:t>
            </a:r>
            <a:r>
              <a:rPr lang="en-US" sz="1000" dirty="0" smtClean="0"/>
              <a:t>, Cambridge University Press, 1997.</a:t>
            </a:r>
          </a:p>
          <a:p>
            <a:r>
              <a:rPr lang="en-US" sz="1000" dirty="0" smtClean="0"/>
              <a:t>2 -P. </a:t>
            </a:r>
            <a:r>
              <a:rPr lang="en-US" sz="1000" dirty="0" err="1" smtClean="0"/>
              <a:t>Rheingans</a:t>
            </a:r>
            <a:r>
              <a:rPr lang="en-US" sz="1000" dirty="0" smtClean="0"/>
              <a:t>, “Task-based color scale design," </a:t>
            </a:r>
            <a:r>
              <a:rPr lang="en-US" sz="1000" i="1" dirty="0" smtClean="0"/>
              <a:t>Proceedings of Applied Image and Pattern Recognition</a:t>
            </a:r>
            <a:r>
              <a:rPr lang="en-US" sz="1000" dirty="0" smtClean="0"/>
              <a:t>, pp. 35-43, 1999.</a:t>
            </a:r>
          </a:p>
          <a:p>
            <a:r>
              <a:rPr lang="en-US" sz="1000" dirty="0" smtClean="0"/>
              <a:t>3 - M. A. Harrower and C. A. Brewer, “ColorBrewer.org: An online tool for selecting color schemes for maps," </a:t>
            </a:r>
            <a:r>
              <a:rPr lang="en-US" sz="1000" i="1" dirty="0" smtClean="0"/>
              <a:t>The </a:t>
            </a:r>
            <a:r>
              <a:rPr lang="en-US" sz="1000" i="1" dirty="0" err="1" smtClean="0"/>
              <a:t>Catrtographic</a:t>
            </a:r>
            <a:r>
              <a:rPr lang="en-US" sz="1000" i="1" dirty="0" smtClean="0"/>
              <a:t> Journal</a:t>
            </a:r>
            <a:r>
              <a:rPr lang="en-US" sz="1000" dirty="0" smtClean="0"/>
              <a:t>, vol. 40, no. 1, pp. 27-37, 2003.</a:t>
            </a:r>
            <a:endParaRPr lang="en-US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0"/>
            <a:ext cx="10382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4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Are there certain canonical colors?</a:t>
            </a:r>
          </a:p>
          <a:p>
            <a:pPr lvl="1"/>
            <a:r>
              <a:rPr lang="en-US" dirty="0" smtClean="0"/>
              <a:t>Post &amp; Green</a:t>
            </a:r>
            <a:r>
              <a:rPr lang="en-US" baseline="30000" dirty="0" smtClean="0"/>
              <a:t>1</a:t>
            </a:r>
            <a:r>
              <a:rPr lang="en-US" dirty="0" smtClean="0"/>
              <a:t> had people name different colors on a monitor</a:t>
            </a:r>
          </a:p>
          <a:p>
            <a:pPr lvl="1"/>
            <a:r>
              <a:rPr lang="en-US" dirty="0" smtClean="0"/>
              <a:t>Pictured are those with 75% commonality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DL Post and FA Greene, “Color Naming as a Function of Stimulus Luminance, Angular </a:t>
            </a:r>
            <a:r>
              <a:rPr lang="en-US" sz="1000" dirty="0" err="1" smtClean="0"/>
              <a:t>Subtense</a:t>
            </a:r>
            <a:r>
              <a:rPr lang="en-US" sz="1000" dirty="0" smtClean="0"/>
              <a:t> and Practice,” </a:t>
            </a:r>
            <a:r>
              <a:rPr lang="en-US" sz="1000" i="1" dirty="0" smtClean="0"/>
              <a:t>Proceedings </a:t>
            </a:r>
            <a:r>
              <a:rPr lang="en-US" sz="1000" i="1" dirty="0"/>
              <a:t>of the Human Factors and Ergonomics Society Annual Meeting October 1985 vol. 29 no. 11 1070-1074 </a:t>
            </a:r>
            <a:endParaRPr lang="en-US" sz="1000" i="1" dirty="0" smtClean="0"/>
          </a:p>
          <a:p>
            <a:r>
              <a:rPr lang="en-US" sz="1000" i="1" dirty="0" smtClean="0"/>
              <a:t>2 - </a:t>
            </a:r>
            <a:r>
              <a:rPr lang="en-US" sz="1000" i="1" dirty="0"/>
              <a:t>Information Visualization</a:t>
            </a:r>
            <a:r>
              <a:rPr lang="en-US" sz="1000" dirty="0"/>
              <a:t> by Colin Ware, Morgan Kaufmann, 2004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3 – 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</a:t>
            </a:r>
            <a:r>
              <a:rPr lang="en-US" sz="1000" dirty="0"/>
              <a:t>Lecture: http://www.cc.gatech.edu/~stasko/7450/Notes/perception.pdf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17" y="2743200"/>
            <a:ext cx="3016023" cy="302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1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Categories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Color categories may not be all the same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Himba</a:t>
            </a:r>
            <a:r>
              <a:rPr lang="en-US" dirty="0"/>
              <a:t> people of Namibia see </a:t>
            </a:r>
            <a:r>
              <a:rPr lang="en-US" dirty="0" err="1"/>
              <a:t>colours</a:t>
            </a:r>
            <a:r>
              <a:rPr lang="en-US" dirty="0"/>
              <a:t> differently to Westerners: </a:t>
            </a:r>
            <a:r>
              <a:rPr lang="en-US" dirty="0">
                <a:hlinkClick r:id="rId2"/>
              </a:rPr>
              <a:t>http://www.eversostrange.com/2011/08/11/himba-colours-differently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Language may also affect color perception: </a:t>
            </a:r>
            <a:r>
              <a:rPr lang="en-US" dirty="0"/>
              <a:t>http://boingboing.net/2011/08/12/how-language-affects-color-perception.html </a:t>
            </a:r>
            <a:endParaRPr lang="en-US" dirty="0" smtClean="0"/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Lecture: http</a:t>
            </a:r>
            <a:r>
              <a:rPr lang="en-US" sz="1000" dirty="0"/>
              <a:t>://www.cc.gatech.edu/~stasko/7450/Notes/perception.pdf</a:t>
            </a:r>
          </a:p>
        </p:txBody>
      </p:sp>
    </p:spTree>
    <p:extLst>
      <p:ext uri="{BB962C8B-B14F-4D97-AF65-F5344CB8AC3E}">
        <p14:creationId xmlns:p14="http://schemas.microsoft.com/office/powerpoint/2010/main" val="10259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6910</TotalTime>
  <Words>2900</Words>
  <Application>Microsoft Office PowerPoint</Application>
  <PresentationFormat>On-screen Show (4:3)</PresentationFormat>
  <Paragraphs>265</Paragraphs>
  <Slides>50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Equity</vt:lpstr>
      <vt:lpstr>Image</vt:lpstr>
      <vt:lpstr>CSE 591 Visual Perception</vt:lpstr>
      <vt:lpstr>Color</vt:lpstr>
      <vt:lpstr>Design Principles for Color Schemes</vt:lpstr>
      <vt:lpstr>Univariate Color Schemes</vt:lpstr>
      <vt:lpstr>Univariate Color Schemes</vt:lpstr>
      <vt:lpstr>Illusions in Grayscale</vt:lpstr>
      <vt:lpstr>Univariate Color Schemes</vt:lpstr>
      <vt:lpstr>Color Categories</vt:lpstr>
      <vt:lpstr>Color Categories </vt:lpstr>
      <vt:lpstr>Multivariate Color Schemes</vt:lpstr>
      <vt:lpstr>Using Color</vt:lpstr>
      <vt:lpstr>Using Color</vt:lpstr>
      <vt:lpstr>How Not to Use Color</vt:lpstr>
      <vt:lpstr>Definitions</vt:lpstr>
      <vt:lpstr>Definitions</vt:lpstr>
      <vt:lpstr>The “Trichromatic Theory” of Color Perception</vt:lpstr>
      <vt:lpstr>Opponent Color Theory</vt:lpstr>
      <vt:lpstr>Opponent Color Theory (cont.)</vt:lpstr>
      <vt:lpstr>RGB Color Space</vt:lpstr>
      <vt:lpstr>RGB</vt:lpstr>
      <vt:lpstr>CMYK:  Subtractive Colors</vt:lpstr>
      <vt:lpstr>Additive and Subtractive Colors</vt:lpstr>
      <vt:lpstr>Color Models &amp; Color Spaces</vt:lpstr>
      <vt:lpstr>The CIE Chromaticity Space</vt:lpstr>
      <vt:lpstr>P(λ) to XYZ</vt:lpstr>
      <vt:lpstr>Chromaticity Values</vt:lpstr>
      <vt:lpstr>CIE Chromaticity Diagram</vt:lpstr>
      <vt:lpstr>Using the Chromaticity Diagram</vt:lpstr>
      <vt:lpstr>The Missing Color</vt:lpstr>
      <vt:lpstr>Using the Chromaticity Diagram (cont.)</vt:lpstr>
      <vt:lpstr>Using the Chromaticity Diagram (cont.)</vt:lpstr>
      <vt:lpstr>Using the Chromaticity Diagram (cont.)</vt:lpstr>
      <vt:lpstr>Using the Chromaticity Diagram (cont.)</vt:lpstr>
      <vt:lpstr>What’s Wrong with RGB?</vt:lpstr>
      <vt:lpstr>Possible Alternative for RGB Interpolation</vt:lpstr>
      <vt:lpstr>More Color Issues</vt:lpstr>
      <vt:lpstr>Other Visual Features</vt:lpstr>
      <vt:lpstr>Texture</vt:lpstr>
      <vt:lpstr>Glyph Construction</vt:lpstr>
      <vt:lpstr>Feature Interference</vt:lpstr>
      <vt:lpstr>Current Challenges</vt:lpstr>
      <vt:lpstr>Readings and Homework</vt:lpstr>
      <vt:lpstr>Photo Illusions: Capturing the Right Moment and Perspective</vt:lpstr>
      <vt:lpstr>Sidewalk Art</vt:lpstr>
      <vt:lpstr>Sidewalk Art</vt:lpstr>
      <vt:lpstr>Visualization in the Periphery</vt:lpstr>
      <vt:lpstr>Visualization in the Periphery</vt:lpstr>
      <vt:lpstr>Another Illusion</vt:lpstr>
      <vt:lpstr>Count the Black Dots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239</cp:revision>
  <dcterms:created xsi:type="dcterms:W3CDTF">2011-08-04T19:58:28Z</dcterms:created>
  <dcterms:modified xsi:type="dcterms:W3CDTF">2012-01-21T16:15:16Z</dcterms:modified>
</cp:coreProperties>
</file>